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Nunito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22" Type="http://schemas.openxmlformats.org/officeDocument/2006/relationships/font" Target="fonts/Lato-regular.fntdata"/><Relationship Id="rId21" Type="http://schemas.openxmlformats.org/officeDocument/2006/relationships/font" Target="fonts/Nunito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Nunito-bold.fntdata"/><Relationship Id="rId18" Type="http://schemas.openxmlformats.org/officeDocument/2006/relationships/font" Target="fonts/Nunito-regular.fntdata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a91e83ad6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a91e83ad6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a91e83ad6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a91e83ad6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a91e83ad6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a91e83ad6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a91e83ad6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a91e83ad6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a91e83ad6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a91e83ad6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91e83ad67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a91e83ad6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a91e83ad67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a91e83ad67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uk.wikipedia.org/wiki/%D0%9A%D0%BE%D0%BC%D0%B5%D1%82%D0%B0_%D0%A8%D1%83%D0%BC%D0%B5%D0%B9%D0%BA%D0%B5%D1%80%D1%96%D0%B2_%E2%80%94_%D0%9B%D0%B5%D0%B2%D1%96_9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/>
        </p:nvSpPr>
        <p:spPr>
          <a:xfrm>
            <a:off x="311700" y="551700"/>
            <a:ext cx="8520600" cy="8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uk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Міністерство освіти і науки України</a:t>
            </a:r>
            <a:endParaRPr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uk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ЛЬВІВСЬКИЙ НАЦІОНАЛЬНИЙ УНІВЕРСИТЕТ ІМЕНІ ІВАНА ФРАНКА</a:t>
            </a:r>
            <a:endParaRPr b="1" sz="42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2129850" y="1804750"/>
            <a:ext cx="4884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Times New Roman"/>
                <a:ea typeface="Times New Roman"/>
                <a:cs typeface="Times New Roman"/>
                <a:sym typeface="Times New Roman"/>
              </a:rPr>
              <a:t>Виробнича практика</a:t>
            </a:r>
            <a:endParaRPr sz="2200"/>
          </a:p>
        </p:txBody>
      </p:sp>
      <p:sp>
        <p:nvSpPr>
          <p:cNvPr id="130" name="Google Shape;130;p13"/>
          <p:cNvSpPr txBox="1"/>
          <p:nvPr/>
        </p:nvSpPr>
        <p:spPr>
          <a:xfrm>
            <a:off x="5413500" y="2641950"/>
            <a:ext cx="34188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330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200">
                <a:solidFill>
                  <a:srgbClr val="434343"/>
                </a:solidFill>
              </a:rPr>
              <a:t>Виконав:</a:t>
            </a:r>
            <a:endParaRPr b="1" sz="1200">
              <a:solidFill>
                <a:srgbClr val="434343"/>
              </a:solidFill>
            </a:endParaRPr>
          </a:p>
          <a:p>
            <a:pPr indent="0" lvl="0" marL="330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434343"/>
                </a:solidFill>
              </a:rPr>
              <a:t>студент 2 курсу групи ПМАМ-21с,</a:t>
            </a:r>
            <a:endParaRPr sz="1200">
              <a:solidFill>
                <a:srgbClr val="434343"/>
              </a:solidFill>
            </a:endParaRPr>
          </a:p>
          <a:p>
            <a:pPr indent="0" lvl="0" marL="330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434343"/>
                </a:solidFill>
              </a:rPr>
              <a:t>Байцар Р. М.</a:t>
            </a:r>
            <a:endParaRPr sz="1200">
              <a:solidFill>
                <a:srgbClr val="434343"/>
              </a:solidFill>
            </a:endParaRPr>
          </a:p>
          <a:p>
            <a:pPr indent="0" lvl="0" marL="330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200">
                <a:solidFill>
                  <a:srgbClr val="434343"/>
                </a:solidFill>
              </a:rPr>
              <a:t>Керівник</a:t>
            </a:r>
            <a:r>
              <a:rPr lang="uk" sz="1200">
                <a:solidFill>
                  <a:srgbClr val="434343"/>
                </a:solidFill>
              </a:rPr>
              <a:t>: </a:t>
            </a:r>
            <a:endParaRPr sz="1200">
              <a:solidFill>
                <a:srgbClr val="434343"/>
              </a:solidFill>
            </a:endParaRPr>
          </a:p>
          <a:p>
            <a:pPr indent="0" lvl="0" marL="330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434343"/>
                </a:solidFill>
              </a:rPr>
              <a:t>к. т. н., доцент кафедри теорії </a:t>
            </a:r>
            <a:endParaRPr sz="1200">
              <a:solidFill>
                <a:srgbClr val="434343"/>
              </a:solidFill>
            </a:endParaRPr>
          </a:p>
          <a:p>
            <a:pPr indent="0" lvl="0" marL="330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434343"/>
                </a:solidFill>
              </a:rPr>
              <a:t>оптимальних процесів, Мельничин А. В.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31" name="Google Shape;131;p13"/>
          <p:cNvSpPr txBox="1"/>
          <p:nvPr/>
        </p:nvSpPr>
        <p:spPr>
          <a:xfrm>
            <a:off x="3168450" y="4316550"/>
            <a:ext cx="280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Львів - 2022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/>
          <p:nvPr>
            <p:ph type="title"/>
          </p:nvPr>
        </p:nvSpPr>
        <p:spPr>
          <a:xfrm>
            <a:off x="819150" y="6986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Levi9 IT Services</a:t>
            </a:r>
            <a:endParaRPr/>
          </a:p>
        </p:txBody>
      </p:sp>
      <p:sp>
        <p:nvSpPr>
          <p:cNvPr id="137" name="Google Shape;137;p14"/>
          <p:cNvSpPr txBox="1"/>
          <p:nvPr>
            <p:ph idx="1" type="body"/>
          </p:nvPr>
        </p:nvSpPr>
        <p:spPr>
          <a:xfrm>
            <a:off x="819150" y="1742750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Європейська компанія, що надає IT послуги з розробки програмного забезпечення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Засновано в 2001 році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Головний офіс розташований в Амстердамі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Центри розробки в Сербії, Румунії та Україні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В Україні з 2008 року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Названо на честь комети </a:t>
            </a:r>
            <a:r>
              <a:rPr lang="uk" u="sng">
                <a:solidFill>
                  <a:schemeClr val="hlink"/>
                </a:solidFill>
                <a:hlinkClick r:id="rId3"/>
              </a:rPr>
              <a:t>Шумейкерів — Леві 9</a:t>
            </a:r>
            <a:endParaRPr/>
          </a:p>
        </p:txBody>
      </p:sp>
      <p:pic>
        <p:nvPicPr>
          <p:cNvPr id="138" name="Google Shape;13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1675" y="1653250"/>
            <a:ext cx="3173163" cy="253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type="title"/>
          </p:nvPr>
        </p:nvSpPr>
        <p:spPr>
          <a:xfrm>
            <a:off x="819150" y="6986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Львівський офіс</a:t>
            </a:r>
            <a:endParaRPr/>
          </a:p>
        </p:txBody>
      </p:sp>
      <p:pic>
        <p:nvPicPr>
          <p:cNvPr id="144" name="Google Shape;14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543025"/>
            <a:ext cx="4572000" cy="303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7850" y="2760150"/>
            <a:ext cx="1895475" cy="182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6320" y="587800"/>
            <a:ext cx="3313099" cy="238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819150" y="698650"/>
            <a:ext cx="75057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Мультикультурна команда</a:t>
            </a:r>
            <a:endParaRPr/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825" y="1400050"/>
            <a:ext cx="5202351" cy="311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819150" y="698650"/>
            <a:ext cx="75057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Проект розумного міста</a:t>
            </a:r>
            <a:endParaRPr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819150" y="1742750"/>
            <a:ext cx="29196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Керування трафіком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Інтерактивні дорожні знаки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Розумні світлофори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Моніторинг забруднення повітря, часу подорожі, кількості учасників руху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Моє завдання: завантаження і збереження даних пристроїв в системі</a:t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125" y="1302800"/>
            <a:ext cx="3954898" cy="2655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7200" y="2683175"/>
            <a:ext cx="3349750" cy="219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819150" y="698650"/>
            <a:ext cx="75057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Презентація виконаної роботи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819150" y="1742750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Звітність кожні 2 тижні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Синхронізація з іншими командами та менеджерами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Мій вклад в розвиток проекту: нова служба інтеграції даних сенсорів, покращена система генерації документації</a:t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800" y="1574574"/>
            <a:ext cx="3864099" cy="255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819150" y="698650"/>
            <a:ext cx="75057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Робота над дипломним проектом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819150" y="1742750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Досвід роботи з бібліотечними рішеннями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Обмін досвідом між членами команди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Реорганізація файлової структури бібліотеки “</a:t>
            </a:r>
            <a:r>
              <a:rPr lang="uk"/>
              <a:t>AppliedMathLibrary</a:t>
            </a:r>
            <a:r>
              <a:rPr lang="uk"/>
              <a:t>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Вивчення теоретичного матеріалу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uk"/>
              <a:t>Розширення </a:t>
            </a:r>
            <a:r>
              <a:rPr lang="uk"/>
              <a:t>функціоналу</a:t>
            </a:r>
            <a:r>
              <a:rPr lang="uk"/>
              <a:t> бібліотеки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2501700" y="2221050"/>
            <a:ext cx="4140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Дякую!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